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A840-7A73-2643-B48A-CB31B91B75CF}"/>
              </a:ext>
            </a:extLst>
          </p:cNvPr>
          <p:cNvSpPr>
            <a:spLocks noGrp="1"/>
          </p:cNvSpPr>
          <p:nvPr>
            <p:ph type="ctrTitle"/>
          </p:nvPr>
        </p:nvSpPr>
        <p:spPr>
          <a:xfrm>
            <a:off x="1589893" y="546863"/>
            <a:ext cx="7766936" cy="1646302"/>
          </a:xfrm>
        </p:spPr>
        <p:txBody>
          <a:bodyPr/>
          <a:lstStyle/>
          <a:p>
            <a:pPr algn="ctr"/>
            <a:r>
              <a:rPr lang="en-US"/>
              <a:t>नागार्जुन का व्यक्तित्व एवं कृतित्व</a:t>
            </a:r>
          </a:p>
        </p:txBody>
      </p:sp>
      <p:pic>
        <p:nvPicPr>
          <p:cNvPr id="4" name="Picture 4">
            <a:extLst>
              <a:ext uri="{FF2B5EF4-FFF2-40B4-BE49-F238E27FC236}">
                <a16:creationId xmlns:a16="http://schemas.microsoft.com/office/drawing/2014/main" id="{D1139095-6B55-1142-9706-5C17D3F1C076}"/>
              </a:ext>
            </a:extLst>
          </p:cNvPr>
          <p:cNvPicPr>
            <a:picLocks noChangeAspect="1"/>
          </p:cNvPicPr>
          <p:nvPr/>
        </p:nvPicPr>
        <p:blipFill>
          <a:blip r:embed="rId2"/>
          <a:stretch>
            <a:fillRect/>
          </a:stretch>
        </p:blipFill>
        <p:spPr>
          <a:xfrm>
            <a:off x="3336707" y="2382751"/>
            <a:ext cx="4614597" cy="4433061"/>
          </a:xfrm>
          <a:prstGeom prst="rect">
            <a:avLst/>
          </a:prstGeom>
        </p:spPr>
      </p:pic>
    </p:spTree>
    <p:extLst>
      <p:ext uri="{BB962C8B-B14F-4D97-AF65-F5344CB8AC3E}">
        <p14:creationId xmlns:p14="http://schemas.microsoft.com/office/powerpoint/2010/main" val="3086663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FF30-2226-4746-9C37-4C0F8FBC0FD4}"/>
              </a:ext>
            </a:extLst>
          </p:cNvPr>
          <p:cNvSpPr>
            <a:spLocks noGrp="1"/>
          </p:cNvSpPr>
          <p:nvPr>
            <p:ph type="title"/>
          </p:nvPr>
        </p:nvSpPr>
        <p:spPr>
          <a:xfrm>
            <a:off x="1138794" y="574104"/>
            <a:ext cx="8596668" cy="1320800"/>
          </a:xfrm>
        </p:spPr>
        <p:txBody>
          <a:bodyPr>
            <a:normAutofit/>
          </a:bodyPr>
          <a:lstStyle/>
          <a:p>
            <a:r>
              <a:rPr lang="en-US" sz="4000"/>
              <a:t>कवि नागार्जुन का जीवन परिचय</a:t>
            </a:r>
          </a:p>
        </p:txBody>
      </p:sp>
      <p:sp>
        <p:nvSpPr>
          <p:cNvPr id="3" name="Content Placeholder 2">
            <a:extLst>
              <a:ext uri="{FF2B5EF4-FFF2-40B4-BE49-F238E27FC236}">
                <a16:creationId xmlns:a16="http://schemas.microsoft.com/office/drawing/2014/main" id="{4BF70040-B219-1B49-A982-1BF27E03BAD3}"/>
              </a:ext>
            </a:extLst>
          </p:cNvPr>
          <p:cNvSpPr>
            <a:spLocks noGrp="1"/>
          </p:cNvSpPr>
          <p:nvPr>
            <p:ph idx="1"/>
          </p:nvPr>
        </p:nvSpPr>
        <p:spPr>
          <a:xfrm>
            <a:off x="780088" y="1332328"/>
            <a:ext cx="8596668" cy="3880773"/>
          </a:xfrm>
        </p:spPr>
        <p:txBody>
          <a:bodyPr>
            <a:noAutofit/>
          </a:bodyPr>
          <a:lstStyle/>
          <a:p>
            <a:pPr marL="0" indent="0">
              <a:buNone/>
            </a:pPr>
            <a:r>
              <a:rPr lang="en-US" sz="2800"/>
              <a:t>नागार्जुन (30जून 1911- 5 नवम्बर 1998) हिन्दी और मैथिली के अप्रतिम लेखक और कवि थे। अनेक भाषाओं के ज्ञाता तथा प्रगतिशील विचारधारा के साहित्यकार नागार्जुन ने हिन्दी के अतिरिक्त मैथिली संस्कृत एवं बाङ्ला में मौलिक रचनाएँ भी कीं तथा संस्कृत, मैथिली एवं बाङ्ला से अनुवाद कार्य भी किया।साहित्य अकादमी पुरस्कार से सम्मानित नागार्जुन ने मैथिली में यात्री उपनाम से लिखा तथा यह उपनाम उनके मूल नाम वैद्यनाथ मिश्र के साथ मिलकर एकमेक हो गया।</a:t>
            </a:r>
            <a:r>
              <a:rPr lang="en-US" sz="2800">
                <a:solidFill>
                  <a:srgbClr val="202122"/>
                </a:solidFill>
                <a:latin typeface="-apple-system"/>
              </a:rPr>
              <a:t>उनका पैतृक गाँव वर्तमान दरभंगा जिले का तरौनी था। इनके पिता का नाम गोकुल मिश्र और माता का नाम उमा देवी था। नागार्जुन के बचपन का नाम ‘ठक्कन मिसर’ था।गोकुल मिश्र और उमा देवी को लगातार चार संताने हुईं और असमय ही वे सब चल बसीं।</a:t>
            </a:r>
            <a:endParaRPr lang="en-US" sz="2800"/>
          </a:p>
        </p:txBody>
      </p:sp>
    </p:spTree>
    <p:extLst>
      <p:ext uri="{BB962C8B-B14F-4D97-AF65-F5344CB8AC3E}">
        <p14:creationId xmlns:p14="http://schemas.microsoft.com/office/powerpoint/2010/main" val="4188075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A7744-0F63-3348-8259-F2482C508903}"/>
              </a:ext>
            </a:extLst>
          </p:cNvPr>
          <p:cNvSpPr>
            <a:spLocks noGrp="1"/>
          </p:cNvSpPr>
          <p:nvPr>
            <p:ph type="title"/>
          </p:nvPr>
        </p:nvSpPr>
        <p:spPr>
          <a:xfrm>
            <a:off x="1797666" y="301961"/>
            <a:ext cx="8596668" cy="1320800"/>
          </a:xfrm>
        </p:spPr>
        <p:txBody>
          <a:bodyPr>
            <a:normAutofit/>
          </a:bodyPr>
          <a:lstStyle/>
          <a:p>
            <a:r>
              <a:rPr lang="en-US" sz="4000"/>
              <a:t>नागार्जुन का व्यक्तित्व</a:t>
            </a:r>
          </a:p>
        </p:txBody>
      </p:sp>
      <p:sp>
        <p:nvSpPr>
          <p:cNvPr id="3" name="Content Placeholder 2">
            <a:extLst>
              <a:ext uri="{FF2B5EF4-FFF2-40B4-BE49-F238E27FC236}">
                <a16:creationId xmlns:a16="http://schemas.microsoft.com/office/drawing/2014/main" id="{3DCCA6F3-6F91-6D48-A8E5-EF1D21FA5260}"/>
              </a:ext>
            </a:extLst>
          </p:cNvPr>
          <p:cNvSpPr>
            <a:spLocks noGrp="1"/>
          </p:cNvSpPr>
          <p:nvPr>
            <p:ph idx="1"/>
          </p:nvPr>
        </p:nvSpPr>
        <p:spPr>
          <a:xfrm>
            <a:off x="1138794" y="1161300"/>
            <a:ext cx="7297634" cy="3220373"/>
          </a:xfrm>
        </p:spPr>
        <p:txBody>
          <a:bodyPr>
            <a:noAutofit/>
          </a:bodyPr>
          <a:lstStyle/>
          <a:p>
            <a:pPr marL="0" indent="0">
              <a:buNone/>
            </a:pPr>
            <a:r>
              <a:rPr lang="en-US" sz="2800"/>
              <a:t>किसी भी व्यक्ति के व्यक्तित्व का आंकलन बाह्य एवं आंतरिक इन्ही दो पहलुओं के आधार पर उसका किया जाता है। इस असाधारण रचनाकर का बाह्य व्यक्तित्व अत्यंत ही साधारण था। उनके बाह्य व्यक्तित्व के बारे में डॉ. प्रकाशचन्द्र भट्ट ने कहा है कि-“दुबला – पतला शरीर, मोटे मोटे खद्दर का कुर्ता, पायजामा, मझोला कद, आँखों पर चश्मा, पैरों में चप्पलें, चेहरे पर उत्साह और पीडित़ वर्ग के प्रति व्यथा की मिलती – जुलती प्रतिक्रिया के भाव नागार्जुन हैं |” 1
1.नागार्जुन : जीवन और साहित्य, डॉ. प्रकाशचन्द्र भट्ट</a:t>
            </a:r>
          </a:p>
        </p:txBody>
      </p:sp>
    </p:spTree>
    <p:extLst>
      <p:ext uri="{BB962C8B-B14F-4D97-AF65-F5344CB8AC3E}">
        <p14:creationId xmlns:p14="http://schemas.microsoft.com/office/powerpoint/2010/main" val="915729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FAA84BA2-98FB-CE43-868B-88B078B133A7}"/>
              </a:ext>
            </a:extLst>
          </p:cNvPr>
          <p:cNvSpPr>
            <a:spLocks noGrp="1"/>
          </p:cNvSpPr>
          <p:nvPr>
            <p:ph idx="1"/>
          </p:nvPr>
        </p:nvSpPr>
        <p:spPr>
          <a:xfrm>
            <a:off x="890315" y="598726"/>
            <a:ext cx="8596668" cy="3880773"/>
          </a:xfrm>
        </p:spPr>
        <p:txBody>
          <a:bodyPr>
            <a:noAutofit/>
          </a:bodyPr>
          <a:lstStyle/>
          <a:p>
            <a:pPr marL="0" indent="0">
              <a:buNone/>
            </a:pPr>
            <a:r>
              <a:rPr lang="en-US" sz="2800"/>
              <a:t>साधारण बाहरी व्यक्तित्व वाले बाबा नागार्जुन का आंतरिक व्यक्तित्व बहुत ही आसाधारण था | उनकी स्स्दगी ही उन्हें आसाधारण बना देती थी | उनकी दैनिक आवश्यकताएं भी बेहद सीमित थीं, फिर भी वे मस्ती भरा जीवन जीते थे | अपनी ममत्व भावना, दूसरों को कष्ट न पहुचानें की प्रवृत्ति एवं आत्मसंतोष के कारण वे किसी को भी अपने परिवार के बुजुर्ग लगते थे।“उनका समूचा जीवन एक झोले में रहता था, कापी, पेन, एक – दो छोटी डिबियायें, गमछा, एक पायजामा, अलीगढ़ कट जो सफेद न होकर कुछ बदरंगीपन लिए होता था। कुर्ता भी मोटी खादी का। दो – चार दिन कहीं निकल जाते और जब लौटते तो बस वही झोला कांधे पर चिपका रहता।”1
1.बाबा नागार्जुन : जीवनी और उनका चुनिंदा साहित्य – यतीन्द्रनाथ गौड़</a:t>
            </a:r>
          </a:p>
        </p:txBody>
      </p:sp>
    </p:spTree>
    <p:extLst>
      <p:ext uri="{BB962C8B-B14F-4D97-AF65-F5344CB8AC3E}">
        <p14:creationId xmlns:p14="http://schemas.microsoft.com/office/powerpoint/2010/main" val="2486377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3E8681-F5B8-8042-A11D-F187F12D2C02}"/>
              </a:ext>
            </a:extLst>
          </p:cNvPr>
          <p:cNvSpPr>
            <a:spLocks noGrp="1"/>
          </p:cNvSpPr>
          <p:nvPr>
            <p:ph idx="1"/>
          </p:nvPr>
        </p:nvSpPr>
        <p:spPr>
          <a:xfrm>
            <a:off x="760161" y="1488613"/>
            <a:ext cx="8596668" cy="3880773"/>
          </a:xfrm>
        </p:spPr>
        <p:txBody>
          <a:bodyPr>
            <a:noAutofit/>
          </a:bodyPr>
          <a:lstStyle/>
          <a:p>
            <a:r>
              <a:rPr lang="en-US" sz="2800"/>
              <a:t>उनके साधारण एवं सरल व्यक्तित्व की छाप उनकी रचनाओं में स्पष्ट रूप से देखने मिलती है। उनकी रचनाओं में किसी भी प्रकार का दिखावा या बनावटीपन नहीं है। वह सहज एवं स्वाभाविक है। किसी हरफनमौला शख्सियत की तरह उन्होंने साहित्य की सभी विधाओं पर लेखन किया है – जैसे उपन्यास, कहानी, काव्य, निबंध, जीवनी, अनुवाद इत्यादि। इसके अतिरिक्य संस्कृत, मैथिली, बंगला में भी साहित्य सृजन किया है।</a:t>
            </a:r>
          </a:p>
        </p:txBody>
      </p:sp>
      <p:sp>
        <p:nvSpPr>
          <p:cNvPr id="5" name="Title 4">
            <a:extLst>
              <a:ext uri="{FF2B5EF4-FFF2-40B4-BE49-F238E27FC236}">
                <a16:creationId xmlns:a16="http://schemas.microsoft.com/office/drawing/2014/main" id="{ED42A5D8-AFD2-904C-A4AF-A341F05E42FF}"/>
              </a:ext>
            </a:extLst>
          </p:cNvPr>
          <p:cNvSpPr>
            <a:spLocks noGrp="1"/>
          </p:cNvSpPr>
          <p:nvPr>
            <p:ph type="title"/>
          </p:nvPr>
        </p:nvSpPr>
        <p:spPr>
          <a:xfrm>
            <a:off x="3446092" y="443948"/>
            <a:ext cx="8596668" cy="1320800"/>
          </a:xfrm>
        </p:spPr>
        <p:txBody>
          <a:bodyPr>
            <a:normAutofit/>
          </a:bodyPr>
          <a:lstStyle/>
          <a:p>
            <a:r>
              <a:rPr lang="en-US" sz="4000"/>
              <a:t>नागार्जुन की रचनाएँ</a:t>
            </a:r>
          </a:p>
        </p:txBody>
      </p:sp>
    </p:spTree>
    <p:extLst>
      <p:ext uri="{BB962C8B-B14F-4D97-AF65-F5344CB8AC3E}">
        <p14:creationId xmlns:p14="http://schemas.microsoft.com/office/powerpoint/2010/main" val="140168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0B78E9E8-519A-8446-BF8E-74DE9F3DFFB0}"/>
              </a:ext>
            </a:extLst>
          </p:cNvPr>
          <p:cNvPicPr>
            <a:picLocks noGrp="1" noChangeAspect="1"/>
          </p:cNvPicPr>
          <p:nvPr>
            <p:ph idx="1"/>
          </p:nvPr>
        </p:nvPicPr>
        <p:blipFill>
          <a:blip r:embed="rId2"/>
          <a:stretch>
            <a:fillRect/>
          </a:stretch>
        </p:blipFill>
        <p:spPr>
          <a:xfrm>
            <a:off x="5229876" y="189317"/>
            <a:ext cx="3632516" cy="6614886"/>
          </a:xfrm>
        </p:spPr>
      </p:pic>
      <p:sp>
        <p:nvSpPr>
          <p:cNvPr id="5" name="Title 4">
            <a:extLst>
              <a:ext uri="{FF2B5EF4-FFF2-40B4-BE49-F238E27FC236}">
                <a16:creationId xmlns:a16="http://schemas.microsoft.com/office/drawing/2014/main" id="{CB5253F6-83C6-264D-8DEE-A62568911C43}"/>
              </a:ext>
            </a:extLst>
          </p:cNvPr>
          <p:cNvSpPr>
            <a:spLocks noGrp="1"/>
          </p:cNvSpPr>
          <p:nvPr>
            <p:ph type="title"/>
          </p:nvPr>
        </p:nvSpPr>
        <p:spPr>
          <a:xfrm>
            <a:off x="653670" y="272143"/>
            <a:ext cx="8596668" cy="1320800"/>
          </a:xfrm>
        </p:spPr>
        <p:txBody>
          <a:bodyPr>
            <a:normAutofit/>
          </a:bodyPr>
          <a:lstStyle/>
          <a:p>
            <a:r>
              <a:rPr lang="en-US" sz="4000"/>
              <a:t> नागार्जुन के उपन्यास:</a:t>
            </a:r>
          </a:p>
        </p:txBody>
      </p:sp>
    </p:spTree>
    <p:extLst>
      <p:ext uri="{BB962C8B-B14F-4D97-AF65-F5344CB8AC3E}">
        <p14:creationId xmlns:p14="http://schemas.microsoft.com/office/powerpoint/2010/main" val="20340951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9649-1886-DF40-B562-58C1EA6C3E99}"/>
              </a:ext>
            </a:extLst>
          </p:cNvPr>
          <p:cNvSpPr>
            <a:spLocks noGrp="1"/>
          </p:cNvSpPr>
          <p:nvPr>
            <p:ph type="title"/>
          </p:nvPr>
        </p:nvSpPr>
        <p:spPr/>
        <p:txBody>
          <a:bodyPr/>
          <a:lstStyle/>
          <a:p>
            <a:r>
              <a:rPr lang="en-US"/>
              <a:t>नागार्जुन की कहानियाँ:</a:t>
            </a:r>
          </a:p>
        </p:txBody>
      </p:sp>
      <p:sp>
        <p:nvSpPr>
          <p:cNvPr id="3" name="Content Placeholder 2">
            <a:extLst>
              <a:ext uri="{FF2B5EF4-FFF2-40B4-BE49-F238E27FC236}">
                <a16:creationId xmlns:a16="http://schemas.microsoft.com/office/drawing/2014/main" id="{2FF1A7C1-A322-F44D-88A3-52BFE2634B5E}"/>
              </a:ext>
            </a:extLst>
          </p:cNvPr>
          <p:cNvSpPr>
            <a:spLocks noGrp="1"/>
          </p:cNvSpPr>
          <p:nvPr>
            <p:ph idx="1"/>
          </p:nvPr>
        </p:nvSpPr>
        <p:spPr>
          <a:xfrm>
            <a:off x="5253540" y="609600"/>
            <a:ext cx="2875249" cy="5932703"/>
          </a:xfrm>
        </p:spPr>
        <p:txBody>
          <a:bodyPr>
            <a:noAutofit/>
          </a:bodyPr>
          <a:lstStyle/>
          <a:p>
            <a:r>
              <a:rPr lang="en-US" sz="2000">
                <a:solidFill>
                  <a:srgbClr val="002060"/>
                </a:solidFill>
              </a:rPr>
              <a:t>असमर्थदाता
ताप-हारिणी
जेठा
कायापलट
विशाखा मृगारमाता
ममता
विषमज्वर
हीरक जयंती
हर्ष चरित की पॉकिट एडीशन
मनोरंजन टैक्स
आसमान में चन्दा तैरे
भूख मर गई थी
सूखे बादलों की परछाईयाँ</a:t>
            </a:r>
          </a:p>
        </p:txBody>
      </p:sp>
    </p:spTree>
    <p:extLst>
      <p:ext uri="{BB962C8B-B14F-4D97-AF65-F5344CB8AC3E}">
        <p14:creationId xmlns:p14="http://schemas.microsoft.com/office/powerpoint/2010/main" val="1593834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92F14-652F-694F-A525-3AC1466A8DC3}"/>
              </a:ext>
            </a:extLst>
          </p:cNvPr>
          <p:cNvSpPr>
            <a:spLocks noGrp="1"/>
          </p:cNvSpPr>
          <p:nvPr>
            <p:ph type="title"/>
          </p:nvPr>
        </p:nvSpPr>
        <p:spPr>
          <a:xfrm>
            <a:off x="14104" y="491277"/>
            <a:ext cx="8596668" cy="1320800"/>
          </a:xfrm>
        </p:spPr>
        <p:txBody>
          <a:bodyPr/>
          <a:lstStyle/>
          <a:p>
            <a:r>
              <a:rPr lang="en-US"/>
              <a:t>नागार्जुन विरचित कविता संकलन :</a:t>
            </a:r>
          </a:p>
        </p:txBody>
      </p:sp>
      <p:pic>
        <p:nvPicPr>
          <p:cNvPr id="4" name="Picture 4">
            <a:extLst>
              <a:ext uri="{FF2B5EF4-FFF2-40B4-BE49-F238E27FC236}">
                <a16:creationId xmlns:a16="http://schemas.microsoft.com/office/drawing/2014/main" id="{214A8C6F-BA6D-9C48-B28E-08529E8B270F}"/>
              </a:ext>
            </a:extLst>
          </p:cNvPr>
          <p:cNvPicPr>
            <a:picLocks noGrp="1" noChangeAspect="1"/>
          </p:cNvPicPr>
          <p:nvPr>
            <p:ph idx="1"/>
          </p:nvPr>
        </p:nvPicPr>
        <p:blipFill>
          <a:blip r:embed="rId2"/>
          <a:stretch>
            <a:fillRect/>
          </a:stretch>
        </p:blipFill>
        <p:spPr>
          <a:xfrm>
            <a:off x="6317212" y="510209"/>
            <a:ext cx="3332898" cy="6347791"/>
          </a:xfrm>
        </p:spPr>
      </p:pic>
    </p:spTree>
    <p:extLst>
      <p:ext uri="{BB962C8B-B14F-4D97-AF65-F5344CB8AC3E}">
        <p14:creationId xmlns:p14="http://schemas.microsoft.com/office/powerpoint/2010/main" val="3319033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D46F-DEED-4846-AA30-8F887E548262}"/>
              </a:ext>
            </a:extLst>
          </p:cNvPr>
          <p:cNvSpPr>
            <a:spLocks noGrp="1"/>
          </p:cNvSpPr>
          <p:nvPr>
            <p:ph type="title"/>
          </p:nvPr>
        </p:nvSpPr>
        <p:spPr>
          <a:xfrm>
            <a:off x="215874" y="716091"/>
            <a:ext cx="8596668" cy="1320800"/>
          </a:xfrm>
        </p:spPr>
        <p:txBody>
          <a:bodyPr/>
          <a:lstStyle/>
          <a:p>
            <a:r>
              <a:rPr lang="en-US"/>
              <a:t>संस्कृत विरचित कविताएं:</a:t>
            </a:r>
          </a:p>
        </p:txBody>
      </p:sp>
      <p:sp>
        <p:nvSpPr>
          <p:cNvPr id="5" name="Content Placeholder 4">
            <a:extLst>
              <a:ext uri="{FF2B5EF4-FFF2-40B4-BE49-F238E27FC236}">
                <a16:creationId xmlns:a16="http://schemas.microsoft.com/office/drawing/2014/main" id="{EB722D25-7138-5C4C-B696-71A05979175A}"/>
              </a:ext>
            </a:extLst>
          </p:cNvPr>
          <p:cNvSpPr>
            <a:spLocks noGrp="1"/>
          </p:cNvSpPr>
          <p:nvPr>
            <p:ph idx="1"/>
          </p:nvPr>
        </p:nvSpPr>
        <p:spPr>
          <a:xfrm>
            <a:off x="5173608" y="799874"/>
            <a:ext cx="8596668" cy="3880773"/>
          </a:xfrm>
        </p:spPr>
        <p:txBody>
          <a:bodyPr>
            <a:normAutofit/>
          </a:bodyPr>
          <a:lstStyle/>
          <a:p>
            <a:r>
              <a:rPr lang="en-US" sz="2800">
                <a:solidFill>
                  <a:srgbClr val="00B0F0"/>
                </a:solidFill>
              </a:rPr>
              <a:t>लेनिन स्तोत्रम् / नागार्जुन
देशदशकम्/ नागार्जुन
शीते वितस्ता / नागार्जुन
चिनार-स्मृतिः / नागार्जुन
डल झील / नागार्जुन
मिजोरम / नागार्जुन
भारतभवनम् / नागार्जुन</a:t>
            </a:r>
          </a:p>
        </p:txBody>
      </p:sp>
    </p:spTree>
    <p:extLst>
      <p:ext uri="{BB962C8B-B14F-4D97-AF65-F5344CB8AC3E}">
        <p14:creationId xmlns:p14="http://schemas.microsoft.com/office/powerpoint/2010/main" val="3536002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5CFDE-6583-264F-97F4-E7582C7C604E}"/>
              </a:ext>
            </a:extLst>
          </p:cNvPr>
          <p:cNvSpPr>
            <a:spLocks noGrp="1"/>
          </p:cNvSpPr>
          <p:nvPr>
            <p:ph type="title"/>
          </p:nvPr>
        </p:nvSpPr>
        <p:spPr/>
        <p:txBody>
          <a:bodyPr/>
          <a:lstStyle/>
          <a:p>
            <a:r>
              <a:rPr lang="en-US"/>
              <a:t>बांग्ला की कविताएँ:</a:t>
            </a:r>
          </a:p>
        </p:txBody>
      </p:sp>
      <p:sp>
        <p:nvSpPr>
          <p:cNvPr id="3" name="Content Placeholder 2">
            <a:extLst>
              <a:ext uri="{FF2B5EF4-FFF2-40B4-BE49-F238E27FC236}">
                <a16:creationId xmlns:a16="http://schemas.microsoft.com/office/drawing/2014/main" id="{ECE23F42-2C14-A245-A642-681306FAC560}"/>
              </a:ext>
            </a:extLst>
          </p:cNvPr>
          <p:cNvSpPr>
            <a:spLocks noGrp="1"/>
          </p:cNvSpPr>
          <p:nvPr>
            <p:ph idx="1"/>
          </p:nvPr>
        </p:nvSpPr>
        <p:spPr>
          <a:xfrm>
            <a:off x="4546495" y="243758"/>
            <a:ext cx="5049499" cy="6204844"/>
          </a:xfrm>
        </p:spPr>
        <p:txBody>
          <a:bodyPr>
            <a:noAutofit/>
          </a:bodyPr>
          <a:lstStyle/>
          <a:p>
            <a:endParaRPr lang="en-US" sz="2800">
              <a:solidFill>
                <a:srgbClr val="00B0F0"/>
              </a:solidFill>
            </a:endParaRPr>
          </a:p>
          <a:p>
            <a:pPr rtl="0"/>
            <a:r>
              <a:rPr lang="hi-IN" sz="2800" b="0" i="0">
                <a:solidFill>
                  <a:srgbClr val="00B0F0"/>
                </a:solidFill>
                <a:effectLst/>
                <a:cs typeface="Helvetica Neue"/>
              </a:rPr>
              <a:t>भावना प्रवण यायावर / नागार्जुन</a:t>
            </a:r>
          </a:p>
          <a:p>
            <a:pPr rtl="0"/>
            <a:r>
              <a:rPr lang="hi-IN" sz="2800" b="0" i="0">
                <a:solidFill>
                  <a:srgbClr val="00B0F0"/>
                </a:solidFill>
                <a:effectLst/>
                <a:cs typeface="Helvetica Neue"/>
              </a:rPr>
              <a:t>अघोषित भारे / नागार्जुन</a:t>
            </a:r>
          </a:p>
          <a:p>
            <a:pPr rtl="0"/>
            <a:r>
              <a:rPr lang="hi-IN" sz="2800" b="0" i="0">
                <a:solidFill>
                  <a:srgbClr val="00B0F0"/>
                </a:solidFill>
                <a:effectLst/>
                <a:cs typeface="Helvetica Neue"/>
              </a:rPr>
              <a:t>भाबेर जोनाकि / नागार्जुन</a:t>
            </a:r>
          </a:p>
          <a:p>
            <a:pPr rtl="0"/>
            <a:r>
              <a:rPr lang="hi-IN" sz="2800" b="0" i="0">
                <a:solidFill>
                  <a:srgbClr val="00B0F0"/>
                </a:solidFill>
                <a:effectLst/>
                <a:cs typeface="Helvetica Neue"/>
              </a:rPr>
              <a:t>आमार कृतार्थ होयछी / नागार्जुन</a:t>
            </a:r>
          </a:p>
          <a:p>
            <a:pPr rtl="0"/>
            <a:r>
              <a:rPr lang="hi-IN" sz="2800" b="0" i="0">
                <a:solidFill>
                  <a:srgbClr val="00B0F0"/>
                </a:solidFill>
                <a:effectLst/>
                <a:cs typeface="Helvetica Neue"/>
              </a:rPr>
              <a:t>आमि मिलिटारिर बूड़ो घोड़ा / नागार्जुन</a:t>
            </a:r>
          </a:p>
          <a:p>
            <a:pPr rtl="0"/>
            <a:r>
              <a:rPr lang="hi-IN" sz="2800" b="0" i="0">
                <a:solidFill>
                  <a:srgbClr val="00B0F0"/>
                </a:solidFill>
                <a:effectLst/>
                <a:cs typeface="Helvetica Neue"/>
              </a:rPr>
              <a:t>निर्लज्य नाटक / नागार्जुन</a:t>
            </a:r>
          </a:p>
          <a:p>
            <a:pPr rtl="0"/>
            <a:r>
              <a:rPr lang="hi-IN" sz="2800" b="0" i="0">
                <a:solidFill>
                  <a:srgbClr val="00B0F0"/>
                </a:solidFill>
                <a:effectLst/>
                <a:cs typeface="Helvetica Neue"/>
              </a:rPr>
              <a:t>की दरकार नाम-टाम बलार / नागार्जुन</a:t>
            </a:r>
          </a:p>
          <a:p>
            <a:pPr marL="0" indent="0">
              <a:buNone/>
            </a:pPr>
            <a:br>
              <a:rPr lang="hi-IN" sz="2800" b="0" i="0">
                <a:solidFill>
                  <a:srgbClr val="00B0F0"/>
                </a:solidFill>
                <a:effectLst/>
                <a:latin typeface="Helvetica Neue"/>
              </a:rPr>
            </a:br>
            <a:endParaRPr lang="en-US" sz="2800">
              <a:solidFill>
                <a:srgbClr val="00B0F0"/>
              </a:solidFill>
            </a:endParaRPr>
          </a:p>
        </p:txBody>
      </p:sp>
    </p:spTree>
    <p:extLst>
      <p:ext uri="{BB962C8B-B14F-4D97-AF65-F5344CB8AC3E}">
        <p14:creationId xmlns:p14="http://schemas.microsoft.com/office/powerpoint/2010/main" val="227849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806C5-EEE9-7E44-B0F4-D9C324CE36ED}"/>
              </a:ext>
            </a:extLst>
          </p:cNvPr>
          <p:cNvSpPr>
            <a:spLocks noGrp="1"/>
          </p:cNvSpPr>
          <p:nvPr>
            <p:ph type="title"/>
          </p:nvPr>
        </p:nvSpPr>
        <p:spPr>
          <a:xfrm>
            <a:off x="4463670" y="455780"/>
            <a:ext cx="8596668" cy="1320800"/>
          </a:xfrm>
        </p:spPr>
        <p:txBody>
          <a:bodyPr/>
          <a:lstStyle/>
          <a:p>
            <a:r>
              <a:rPr lang="en-US"/>
              <a:t>निष्कर्ष:</a:t>
            </a:r>
          </a:p>
        </p:txBody>
      </p:sp>
      <p:sp>
        <p:nvSpPr>
          <p:cNvPr id="5" name="Content Placeholder 4">
            <a:extLst>
              <a:ext uri="{FF2B5EF4-FFF2-40B4-BE49-F238E27FC236}">
                <a16:creationId xmlns:a16="http://schemas.microsoft.com/office/drawing/2014/main" id="{4ED668A1-516B-304C-86F4-CAB29FCC3F1F}"/>
              </a:ext>
            </a:extLst>
          </p:cNvPr>
          <p:cNvSpPr>
            <a:spLocks noGrp="1"/>
          </p:cNvSpPr>
          <p:nvPr>
            <p:ph idx="1"/>
          </p:nvPr>
        </p:nvSpPr>
        <p:spPr>
          <a:xfrm>
            <a:off x="1115129" y="1628135"/>
            <a:ext cx="8596668" cy="3880773"/>
          </a:xfrm>
        </p:spPr>
        <p:txBody>
          <a:bodyPr>
            <a:normAutofit/>
          </a:bodyPr>
          <a:lstStyle/>
          <a:p>
            <a:r>
              <a:rPr lang="en-US" sz="2800"/>
              <a:t>अंततः कहा जा सकता है कि नागार्जुन ने जीवन को उसके विविध रूपों में, जटिल संघर्षों को, राजनीतिक विकृतियों को, मजदूर आंदोलनों को, किसान-जीवन के सामान्य दुख-सुख को पहचानने और अभिव्यक्त करने का वृहत्तर सर्जनात्मक उत्तरदायित्व अपने कंधों पर उठाया है। जिस प्रकार उनकी काव्य संरचना और कथ्य के स्तर पर वैविध्य है, वैसा ही वैविध्यमय उनका जीवन भी रहा है।</a:t>
            </a:r>
          </a:p>
        </p:txBody>
      </p:sp>
    </p:spTree>
    <p:extLst>
      <p:ext uri="{BB962C8B-B14F-4D97-AF65-F5344CB8AC3E}">
        <p14:creationId xmlns:p14="http://schemas.microsoft.com/office/powerpoint/2010/main" val="1715499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198DA5-3070-D74B-8515-120E36F816B3}"/>
              </a:ext>
            </a:extLst>
          </p:cNvPr>
          <p:cNvSpPr>
            <a:spLocks noGrp="1"/>
          </p:cNvSpPr>
          <p:nvPr>
            <p:ph idx="1"/>
          </p:nvPr>
        </p:nvSpPr>
        <p:spPr>
          <a:xfrm>
            <a:off x="4257941" y="1983105"/>
            <a:ext cx="8596668" cy="3880773"/>
          </a:xfrm>
        </p:spPr>
        <p:txBody>
          <a:bodyPr>
            <a:normAutofit/>
          </a:bodyPr>
          <a:lstStyle/>
          <a:p>
            <a:pPr marL="0" indent="0">
              <a:buNone/>
            </a:pPr>
            <a:r>
              <a:rPr lang="en-US" sz="6000">
                <a:solidFill>
                  <a:srgbClr val="FF0000"/>
                </a:solidFill>
              </a:rPr>
              <a:t>धन्यवाद</a:t>
            </a:r>
          </a:p>
        </p:txBody>
      </p:sp>
    </p:spTree>
    <p:extLst>
      <p:ext uri="{BB962C8B-B14F-4D97-AF65-F5344CB8AC3E}">
        <p14:creationId xmlns:p14="http://schemas.microsoft.com/office/powerpoint/2010/main" val="232890454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674</Words>
  <Application>Microsoft Office PowerPoint</Application>
  <PresentationFormat>Widescreen</PresentationFormat>
  <Paragraphs>27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-apple-system</vt:lpstr>
      <vt:lpstr>Arial</vt:lpstr>
      <vt:lpstr>Helvetica Neue</vt:lpstr>
      <vt:lpstr>Trebuchet MS</vt:lpstr>
      <vt:lpstr>Wingdings 3</vt:lpstr>
      <vt:lpstr>Facet</vt:lpstr>
      <vt:lpstr>नागार्जुन का व्यक्तित्व एवं कृतित्व</vt:lpstr>
      <vt:lpstr>कवि नागार्जुन का जीवन परिचय</vt:lpstr>
      <vt:lpstr>नागार्जुन का व्यक्तित्व</vt:lpstr>
      <vt:lpstr>PowerPoint Presentation</vt:lpstr>
      <vt:lpstr>नागार्जुन की रचनाएँ</vt:lpstr>
      <vt:lpstr> नागार्जुन के उपन्यास:</vt:lpstr>
      <vt:lpstr>नागार्जुन की कहानियाँ:</vt:lpstr>
      <vt:lpstr>नागार्जुन विरचित कविता संकलन :</vt:lpstr>
      <vt:lpstr>संस्कृत विरचित कविताएं:</vt:lpstr>
      <vt:lpstr>बांग्ला की कविताएँ:</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नागार्जुन का व्यक्तित्व एवं कृतित्व</dc:title>
  <dc:creator>Jai Chand</dc:creator>
  <cp:lastModifiedBy>Jai Chand</cp:lastModifiedBy>
  <cp:revision>6</cp:revision>
  <dcterms:created xsi:type="dcterms:W3CDTF">2022-07-27T01:56:43Z</dcterms:created>
  <dcterms:modified xsi:type="dcterms:W3CDTF">2022-07-27T05:24:35Z</dcterms:modified>
</cp:coreProperties>
</file>